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1" autoAdjust="0"/>
    <p:restoredTop sz="95181"/>
  </p:normalViewPr>
  <p:slideViewPr>
    <p:cSldViewPr snapToGrid="0" snapToObjects="1">
      <p:cViewPr varScale="1">
        <p:scale>
          <a:sx n="140" d="100"/>
          <a:sy n="140" d="100"/>
        </p:scale>
        <p:origin x="976" y="184"/>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Regular" pitchFamily="2" charset="7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Regular" pitchFamily="2" charset="77"/>
              </a:rPr>
              <a:t>Add how to get student/instructor license</a:t>
            </a:r>
            <a:endParaRPr sz="1200" dirty="0">
              <a:latin typeface="Maven Pro Regular"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Regular"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Regular"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en-us/s/gallery/analyzing-ums?gallery=vot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ableau.com/products/tria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tableau.com/academi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bit.ly/qcl-tableau-Level1-data"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public.tableau.com/profile/jeho.park4543#!/vizhome/DataVizwithTableau_0/Dashboard1"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publichealthintelligence.org/content/global-overview-magnitude-disparities-and-trend-infant-mortality-world-1950-2011"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lacity.or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dirty="0">
                <a:latin typeface="Nunito" panose="020B0604020202020204" charset="0"/>
                <a:ea typeface="Maven Pro"/>
                <a:cs typeface="Maven Pro"/>
                <a:sym typeface="Maven Pro"/>
              </a:rPr>
              <a:t>Data Visualization with </a:t>
            </a:r>
            <a:r>
              <a:rPr lang="en" sz="3600" b="1" i="0" u="none" strike="noStrike" cap="none" dirty="0">
                <a:solidFill>
                  <a:srgbClr val="000000"/>
                </a:solidFill>
                <a:latin typeface="Nunito" panose="020B0604020202020204" charset="0"/>
                <a:ea typeface="Maven Pro"/>
                <a:cs typeface="Maven Pro"/>
                <a:sym typeface="Maven Pro"/>
              </a:rPr>
              <a:t>Tableau </a:t>
            </a:r>
            <a:r>
              <a:rPr lang="en" sz="3600" b="1" dirty="0">
                <a:solidFill>
                  <a:srgbClr val="000000"/>
                </a:solidFill>
                <a:latin typeface="Nunito" panose="020B0604020202020204" charset="0"/>
                <a:ea typeface="Maven Pro"/>
                <a:cs typeface="Maven Pro"/>
                <a:sym typeface="Maven Pro"/>
              </a:rPr>
              <a:t>– Level 1</a:t>
            </a:r>
            <a:endParaRPr sz="36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Cindy Cheng</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300"/>
              <a:buFont typeface="Nunito"/>
              <a:buNone/>
            </a:pPr>
            <a:r>
              <a:rPr lang="en" sz="1300" u="sng" dirty="0">
                <a:solidFill>
                  <a:schemeClr val="hlink"/>
                </a:solidFill>
                <a:latin typeface="Nunito"/>
                <a:ea typeface="Nunito"/>
                <a:cs typeface="Nunito"/>
                <a:sym typeface="Nunito"/>
                <a:hlinkClick r:id="rId3"/>
              </a:rPr>
              <a:t>https://public.tableau.com/en-us/s/gallery/analyzing-ums?gallery=votd</a:t>
            </a:r>
            <a:r>
              <a:rPr lang="en" sz="1300" dirty="0">
                <a:latin typeface="Nunito"/>
                <a:ea typeface="Nunito"/>
                <a:cs typeface="Nunito"/>
                <a:sym typeface="Nunito"/>
              </a:rPr>
              <a:t> </a:t>
            </a:r>
            <a:endParaRPr sz="13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3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a:solidFill>
                  <a:schemeClr val="dk2"/>
                </a:solidFill>
                <a:latin typeface="Nunito"/>
                <a:ea typeface="Nunito"/>
                <a:cs typeface="Nunito"/>
                <a:sym typeface="Nunito"/>
              </a:rPr>
              <a:t>Install the free trial of Tableau here:</a:t>
            </a:r>
            <a:endParaRPr sz="1800" b="0" i="0" u="none" strike="noStrike" cap="none">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1800" b="0" i="0" u="sng" strike="noStrike" cap="none">
                <a:solidFill>
                  <a:schemeClr val="hlink"/>
                </a:solidFill>
                <a:latin typeface="Nunito"/>
                <a:ea typeface="Nunito"/>
                <a:cs typeface="Nunito"/>
                <a:sym typeface="Nunito"/>
                <a:hlinkClick r:id="rId3"/>
              </a:rPr>
              <a:t>https://www.tableau.com/products/trial</a:t>
            </a:r>
            <a:endParaRPr sz="1800" b="0" i="0" u="none" strike="noStrike" cap="none">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a:solidFill>
                  <a:schemeClr val="dk2"/>
                </a:solidFill>
                <a:latin typeface="Nunito"/>
                <a:ea typeface="Nunito"/>
                <a:cs typeface="Nunito"/>
                <a:sym typeface="Nunito"/>
              </a:rPr>
              <a:t>To continue using Tableau after the trial students and instructors can apply for a free license here:</a:t>
            </a:r>
            <a:endParaRPr sz="1800" b="0" i="0" u="none" strike="noStrike" cap="none">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1800" b="0" i="0" u="sng" strike="noStrike" cap="none">
                <a:solidFill>
                  <a:schemeClr val="hlink"/>
                </a:solidFill>
                <a:latin typeface="Nunito"/>
                <a:ea typeface="Nunito"/>
                <a:cs typeface="Nunito"/>
                <a:sym typeface="Nunito"/>
                <a:hlinkClick r:id="rId4"/>
              </a:rPr>
              <a:t>https://www.tableau.com/academic</a:t>
            </a:r>
            <a:endParaRPr sz="1800" b="0" i="0" u="none" strike="noStrike" cap="none">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dirty="0"/>
          </a:p>
        </p:txBody>
      </p:sp>
      <p:pic>
        <p:nvPicPr>
          <p:cNvPr id="1026" name="Picture 2" descr="https://www.guru99.com/images/tableau/060818_0459_HowtoDownlo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82" y="506993"/>
            <a:ext cx="8531726" cy="448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25"/>
            <a:ext cx="8520600" cy="572700"/>
          </a:xfrm>
        </p:spPr>
        <p:txBody>
          <a:bodyPr/>
          <a:lstStyle/>
          <a:p>
            <a:r>
              <a:rPr lang="en-US" sz="2400" b="1" dirty="0"/>
              <a:t>Tableau Desktop Workspace Cont’d	</a:t>
            </a:r>
          </a:p>
        </p:txBody>
      </p:sp>
      <p:sp>
        <p:nvSpPr>
          <p:cNvPr id="3" name="Text Placeholder 2"/>
          <p:cNvSpPr>
            <a:spLocks noGrp="1"/>
          </p:cNvSpPr>
          <p:nvPr>
            <p:ph type="body" idx="1"/>
          </p:nvPr>
        </p:nvSpPr>
        <p:spPr>
          <a:xfrm>
            <a:off x="302647" y="491572"/>
            <a:ext cx="8520600" cy="3416400"/>
          </a:xfrm>
        </p:spPr>
        <p:txBody>
          <a:bodyPr/>
          <a:lstStyle/>
          <a:p>
            <a:r>
              <a:rPr lang="en-US" sz="1300" b="1" dirty="0"/>
              <a:t>Menu Bar: </a:t>
            </a:r>
            <a:r>
              <a:rPr lang="en-US" sz="1300" dirty="0"/>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t>Toolbar Icon: </a:t>
            </a:r>
            <a:r>
              <a:rPr lang="en-US" sz="1300" dirty="0"/>
              <a:t>Toolbar icon present below the menu bar can be used to edit the workbook using different features such as undo, redo, save, new data source, slideshow and so on.</a:t>
            </a:r>
          </a:p>
          <a:p>
            <a:r>
              <a:rPr lang="en-US" sz="1300" b="1" dirty="0"/>
              <a:t>Dimension Shelf:</a:t>
            </a:r>
            <a:r>
              <a:rPr lang="en-US" sz="1300" dirty="0"/>
              <a:t> The dimensions present in the data source can be viewed in the dimension shelf.</a:t>
            </a:r>
          </a:p>
          <a:p>
            <a:r>
              <a:rPr lang="en-US" sz="1300" b="1" dirty="0"/>
              <a:t>Measure Shelf:</a:t>
            </a:r>
            <a:r>
              <a:rPr lang="en-US" sz="1300" dirty="0"/>
              <a:t> The measures present in the data source can be viewed on the measure shelf.</a:t>
            </a:r>
          </a:p>
          <a:p>
            <a:r>
              <a:rPr lang="en-US" sz="1300" b="1" dirty="0"/>
              <a:t>Sets and Parameters Shelf:</a:t>
            </a:r>
            <a:r>
              <a:rPr lang="en-US" sz="1300" dirty="0"/>
              <a:t> The user-defined sets and parameters can be viewed in the sets and parameter shelf. It can also be used to edit the existing sets and parameters.</a:t>
            </a:r>
          </a:p>
          <a:p>
            <a:r>
              <a:rPr lang="en-US" sz="1300" b="1" dirty="0"/>
              <a:t>Page Shelf:</a:t>
            </a:r>
            <a:r>
              <a:rPr lang="en-US" sz="1300" dirty="0"/>
              <a:t> Page shelf can be used to view the visualization in video format by keeping the relevant filter on the page shelf.</a:t>
            </a:r>
          </a:p>
          <a:p>
            <a:r>
              <a:rPr lang="en-US" sz="1300" b="1" dirty="0"/>
              <a:t>Filter Shelf:</a:t>
            </a:r>
            <a:r>
              <a:rPr lang="en-US" sz="1300" dirty="0"/>
              <a:t> The filters that can control the visualization can be placed on the filter shelf, and the required dimensions or measures can be filtered in.</a:t>
            </a:r>
          </a:p>
          <a:p>
            <a:r>
              <a:rPr lang="en-US" sz="1300" b="1" dirty="0"/>
              <a:t>Marks Card:</a:t>
            </a:r>
            <a:r>
              <a:rPr lang="en-US" sz="1300" dirty="0"/>
              <a:t> Marks card can be used to design the visualization. The data components of the visualization such as color, size, shape, path, label, and tooltip used in the visualizations can be modified in the marks card.</a:t>
            </a:r>
          </a:p>
          <a:p>
            <a:r>
              <a:rPr lang="en-US" sz="1300" b="1" dirty="0"/>
              <a:t>Worksheet:</a:t>
            </a:r>
            <a:r>
              <a:rPr lang="en-US" sz="1300" dirty="0"/>
              <a:t> The worksheet is the place where the actual visualization can be viewed in the workbook. The design and functionalities of the visual can be viewed in the worksheet.</a:t>
            </a:r>
          </a:p>
          <a:p>
            <a:pPr marL="114300" indent="0">
              <a:buNone/>
            </a:pPr>
            <a:endParaRPr lang="en-US" sz="1050"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dirty="0"/>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3483"/>
            <a:ext cx="8520600" cy="572700"/>
          </a:xfrm>
        </p:spPr>
        <p:txBody>
          <a:bodyPr/>
          <a:lstStyle/>
          <a:p>
            <a:r>
              <a:rPr lang="en-US" sz="2400" b="1" dirty="0"/>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dirty="0"/>
          </a:p>
        </p:txBody>
      </p:sp>
      <p:pic>
        <p:nvPicPr>
          <p:cNvPr id="3074" name="Picture 2" descr="https://www.guru99.com/images/tableau/060818_0459_HowtoDownlo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641" y="1122630"/>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658" y="951255"/>
            <a:ext cx="3975058" cy="390876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Current Sheet: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b="1" dirty="0">
                <a:latin typeface="Calibri" panose="020F0502020204030204" pitchFamily="34" charset="0"/>
                <a:cs typeface="Calibri" panose="020F0502020204030204" pitchFamily="34" charset="0"/>
              </a:rPr>
              <a:t>New Sheet: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b="1" dirty="0">
                <a:latin typeface="Calibri" panose="020F0502020204030204" pitchFamily="34" charset="0"/>
                <a:cs typeface="Calibri" panose="020F0502020204030204" pitchFamily="34" charset="0"/>
              </a:rPr>
              <a:t>New Dashboard:</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b="1" dirty="0">
                <a:latin typeface="Calibri" panose="020F0502020204030204" pitchFamily="34" charset="0"/>
                <a:cs typeface="Calibri" panose="020F0502020204030204" pitchFamily="34" charset="0"/>
              </a:rPr>
              <a:t>New Storyboard:</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t>Check point:</a:t>
            </a:r>
            <a:r>
              <a:rPr lang="en-US" sz="2000" dirty="0"/>
              <a:t> </a:t>
            </a:r>
          </a:p>
          <a:p>
            <a:pPr marL="114300" indent="0">
              <a:buNone/>
            </a:pPr>
            <a:endParaRPr lang="en-US" sz="2000" dirty="0"/>
          </a:p>
          <a:p>
            <a:r>
              <a:rPr lang="en-US" sz="2000" dirty="0"/>
              <a:t>Locate Menu bar, Tool bar, Dimensions, Measures, Filter Shelf and Marks Card in the Workspace.</a:t>
            </a:r>
          </a:p>
          <a:p>
            <a:endParaRPr lang="en-US" sz="2000" dirty="0"/>
          </a:p>
          <a:p>
            <a:r>
              <a:rPr lang="en-US" sz="2000" dirty="0"/>
              <a:t>Know where is Data Source, Current Sheet, New Sheet, New Dashboard and New Story in the Navigation</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dirty="0"/>
          </a:p>
        </p:txBody>
      </p:sp>
      <p:pic>
        <p:nvPicPr>
          <p:cNvPr id="4098" name="Picture 2" descr="https://www.guru99.com/images/tableau/060818_0511_TableauCon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a:lstStyle/>
          <a:p>
            <a:r>
              <a:rPr lang="en-US" dirty="0"/>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t>Click on Microsoft Excel option in the data tab then select “global_superstore_2016.xlxs.”</a:t>
            </a:r>
          </a:p>
          <a:p>
            <a:r>
              <a:rPr lang="en-US" dirty="0"/>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pPr/>
              <a:t>17</a:t>
            </a:fld>
            <a:endParaRPr lang="en" dirty="0"/>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2"/>
          <a:srcRect l="1724"/>
          <a:stretch/>
        </p:blipFill>
        <p:spPr>
          <a:xfrm>
            <a:off x="3116766" y="1720225"/>
            <a:ext cx="2910467" cy="3245639"/>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Repo</a:t>
            </a:r>
          </a:p>
        </p:txBody>
      </p:sp>
      <p:sp>
        <p:nvSpPr>
          <p:cNvPr id="3" name="Text Placeholder 2"/>
          <p:cNvSpPr>
            <a:spLocks noGrp="1"/>
          </p:cNvSpPr>
          <p:nvPr>
            <p:ph type="body" idx="1"/>
          </p:nvPr>
        </p:nvSpPr>
        <p:spPr/>
        <p:txBody>
          <a:bodyPr/>
          <a:lstStyle/>
          <a:p>
            <a:r>
              <a:rPr lang="en-US" dirty="0">
                <a:hlinkClick r:id="rId2"/>
              </a:rPr>
              <a:t>http://bit.ly/qcl-tableau-Level1-data</a:t>
            </a:r>
            <a:r>
              <a:rPr lang="en-US" dirty="0"/>
              <a:t> </a:t>
            </a:r>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dirty="0"/>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24167"/>
            <a:ext cx="8520600" cy="572700"/>
          </a:xfrm>
        </p:spPr>
        <p:txBody>
          <a:bodyPr/>
          <a:lstStyle/>
          <a:p>
            <a:r>
              <a:rPr lang="en-US" sz="2400" b="1" dirty="0"/>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p>
          <a:p>
            <a:pPr marL="114300" indent="0">
              <a:buNone/>
            </a:pPr>
            <a:r>
              <a:rPr lang="en-US" sz="1600" dirty="0"/>
              <a:t>Under Data Source, let’s build a relationship between Orders and Returns by drag and drop. </a:t>
            </a:r>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dirty="0"/>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3"/>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pP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25"/>
            <a:ext cx="8520600" cy="572700"/>
          </a:xfrm>
        </p:spPr>
        <p:txBody>
          <a:bodyPr/>
          <a:lstStyle/>
          <a:p>
            <a:r>
              <a:rPr lang="en-US" sz="2400" b="1" dirty="0"/>
              <a:t>Orders + Returns Example</a:t>
            </a:r>
          </a:p>
        </p:txBody>
      </p:sp>
      <p:sp>
        <p:nvSpPr>
          <p:cNvPr id="3" name="Text Placeholder 2"/>
          <p:cNvSpPr>
            <a:spLocks noGrp="1"/>
          </p:cNvSpPr>
          <p:nvPr>
            <p:ph type="body" idx="1"/>
          </p:nvPr>
        </p:nvSpPr>
        <p:spPr>
          <a:xfrm>
            <a:off x="446050" y="571638"/>
            <a:ext cx="4047892" cy="3416400"/>
          </a:xfrm>
        </p:spPr>
        <p:txBody>
          <a:bodyPr/>
          <a:lstStyle/>
          <a:p>
            <a:pPr marL="114300" indent="0">
              <a:buNone/>
            </a:pPr>
            <a:r>
              <a:rPr lang="en-US" sz="1600" dirty="0"/>
              <a:t>With the relationship between Orders and Returns created, what is the answer to the question of “Which region has the greatest number of returns?”</a:t>
            </a:r>
          </a:p>
          <a:p>
            <a:pPr marL="114300" indent="0">
              <a:buNone/>
            </a:pPr>
            <a:endParaRPr lang="en-US" sz="1600" dirty="0"/>
          </a:p>
          <a:p>
            <a:pPr marL="114300" indent="0">
              <a:buNone/>
            </a:pPr>
            <a:r>
              <a:rPr lang="en-US" sz="1600" dirty="0"/>
              <a:t>Answer the question by clicking on Sheet 1, drag and drop Region to Columns followed by drag and drop Order ID (Returns) to Rows.  Then go to Analysis -&gt; Totals -&gt; Show Column Grand Totals</a:t>
            </a:r>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20</a:t>
            </a:fld>
            <a:endParaRPr lang="en" dirty="0"/>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2"/>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t>Check point:</a:t>
            </a:r>
            <a:r>
              <a:rPr lang="en-US" sz="2000" dirty="0"/>
              <a:t> Looking at the global_superstore_2016 data, what other relationship(s) can you identify?  What does the relationship(s) tell you? </a:t>
            </a:r>
          </a:p>
          <a:p>
            <a:pPr marL="114300" indent="0">
              <a:buNone/>
            </a:pPr>
            <a:endParaRPr lang="en-US" sz="2000" dirty="0"/>
          </a:p>
          <a:p>
            <a:r>
              <a:rPr lang="en-US" sz="2000" dirty="0">
                <a:solidFill>
                  <a:schemeClr val="bg1">
                    <a:lumMod val="50000"/>
                  </a:schemeClr>
                </a:solidFill>
              </a:rPr>
              <a:t>Look at the Orders, Returns and People sheets to see what interests you.  </a:t>
            </a:r>
          </a:p>
          <a:p>
            <a:r>
              <a:rPr lang="en-US" sz="2000" dirty="0">
                <a:solidFill>
                  <a:schemeClr val="bg1">
                    <a:lumMod val="50000"/>
                  </a:schemeClr>
                </a:solidFill>
              </a:rPr>
              <a:t>Once the relationship is formed, drag and drop into worksheet.</a:t>
            </a:r>
          </a:p>
          <a:p>
            <a:r>
              <a:rPr lang="en-US" sz="2000" dirty="0">
                <a:solidFill>
                  <a:schemeClr val="bg1">
                    <a:lumMod val="50000"/>
                  </a:schemeClr>
                </a:solidFill>
              </a:rPr>
              <a:t>Enter your answer(s) in the chat, raise your hand or unmute.  </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2"/>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a:normAutofit/>
          </a:bodyPr>
          <a:lstStyle/>
          <a:p>
            <a:r>
              <a:rPr lang="en-US" dirty="0">
                <a:solidFill>
                  <a:srgbClr val="FFFFFF"/>
                </a:solidFill>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Time series</a:t>
            </a:r>
            <a:br>
              <a:rPr lang="en-US" dirty="0"/>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6"/>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Time Series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Suppose want to see profit over time, let’s build a simple bar graph by drag and drop Order Date to Columns and Profit to Rows.  </a:t>
            </a:r>
          </a:p>
          <a:p>
            <a:r>
              <a:rPr lang="en-US" sz="1600" dirty="0"/>
              <a:t>After building the bar graph, drop Segment to Color under Marks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2"/>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Ranking</a:t>
            </a:r>
            <a:br>
              <a:rPr lang="en-US" dirty="0"/>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2"/>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Ranking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t>Suppose want to see which region has the highest or lowest profitability, let’s build a bar graph by drag and drop Region to Columns and Profit to Rows.  </a:t>
            </a:r>
          </a:p>
          <a:p>
            <a:r>
              <a:rPr lang="en-US" sz="1600" dirty="0"/>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3"/>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2"/>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a:lstStyle/>
          <a:p>
            <a:r>
              <a:rPr lang="en-US" dirty="0"/>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br>
            <a:endParaRPr lang="en-US" dirty="0"/>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fontScale="92500" lnSpcReduction="10000"/>
          </a:bodyPr>
          <a:lstStyle/>
          <a:p>
            <a:r>
              <a:rPr lang="en-US" sz="2100" dirty="0"/>
              <a:t>Pie chart: commonly used to show parts of a whole</a:t>
            </a:r>
          </a:p>
          <a:p>
            <a:r>
              <a:rPr lang="en-US" sz="2100" dirty="0"/>
              <a:t>However…</a:t>
            </a:r>
          </a:p>
          <a:p>
            <a:pPr lvl="2">
              <a:buFont typeface="Wingdings" panose="05000000000000000000" pitchFamily="2" charset="2"/>
              <a:buChar char="Ø"/>
            </a:pPr>
            <a:r>
              <a:rPr lang="en-US" sz="1800" dirty="0"/>
              <a:t> Hard to judge relative size of pie slices – </a:t>
            </a:r>
            <a:r>
              <a:rPr lang="en-US" sz="1800" b="1" dirty="0">
                <a:solidFill>
                  <a:schemeClr val="accent2">
                    <a:lumMod val="50000"/>
                  </a:schemeClr>
                </a:solidFill>
              </a:rPr>
              <a:t>better at differentiating length</a:t>
            </a:r>
          </a:p>
          <a:p>
            <a:pPr lvl="2">
              <a:buFont typeface="Wingdings" panose="05000000000000000000" pitchFamily="2" charset="2"/>
              <a:buChar char="Ø"/>
            </a:pPr>
            <a:r>
              <a:rPr lang="en-US" sz="1800" dirty="0"/>
              <a:t> Take up a lot of space to </a:t>
            </a:r>
            <a:r>
              <a:rPr lang="en-US" sz="1800" b="1" dirty="0">
                <a:solidFill>
                  <a:schemeClr val="accent2">
                    <a:lumMod val="50000"/>
                  </a:schemeClr>
                </a:solidFill>
              </a:rPr>
              <a:t>present little information</a:t>
            </a:r>
          </a:p>
          <a:p>
            <a:pPr lvl="2">
              <a:buFont typeface="Wingdings" panose="05000000000000000000" pitchFamily="2" charset="2"/>
              <a:buChar char="Ø"/>
            </a:pPr>
            <a:r>
              <a:rPr lang="en-US" sz="1800" b="1" dirty="0">
                <a:solidFill>
                  <a:schemeClr val="accent2">
                    <a:lumMod val="50000"/>
                  </a:schemeClr>
                </a:solidFill>
              </a:rPr>
              <a:t>Require labels and good color contrast </a:t>
            </a:r>
            <a:r>
              <a:rPr lang="en-US" sz="1800" dirty="0"/>
              <a:t>to even be usable (often difficult)</a:t>
            </a:r>
            <a:endParaRPr lang="en-US" sz="2100" dirty="0"/>
          </a:p>
          <a:p>
            <a:pPr marL="0" indent="0" algn="r">
              <a:buNone/>
            </a:pPr>
            <a:r>
              <a:rPr lang="en-US" sz="2100" dirty="0">
                <a:solidFill>
                  <a:srgbClr val="FF0000"/>
                </a:solidFill>
              </a:rPr>
              <a:t>   </a:t>
            </a:r>
            <a:r>
              <a:rPr lang="en-US" sz="2100" dirty="0">
                <a:solidFill>
                  <a:srgbClr val="0070C0"/>
                </a:solidFill>
              </a:rPr>
              <a:t>Best use is when one overwhelmingly larger value </a:t>
            </a:r>
          </a:p>
          <a:p>
            <a:pPr marL="0" indent="0" algn="r">
              <a:buNone/>
            </a:pPr>
            <a:r>
              <a:rPr lang="en-US" sz="2100" dirty="0">
                <a:solidFill>
                  <a:srgbClr val="0070C0"/>
                </a:solidFill>
              </a:rPr>
              <a:t>than the rest – no need to focus on actual values</a:t>
            </a:r>
          </a:p>
          <a:p>
            <a:endParaRPr lang="en-US" dirty="0"/>
          </a:p>
          <a:p>
            <a:endParaRPr lang="en-US" dirty="0"/>
          </a:p>
        </p:txBody>
      </p:sp>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3"/>
          <a:stretch>
            <a:fillRect/>
          </a:stretch>
        </p:blipFill>
        <p:spPr>
          <a:xfrm>
            <a:off x="6660607" y="74371"/>
            <a:ext cx="1880361" cy="1609838"/>
          </a:xfrm>
          <a:prstGeom prst="rect">
            <a:avLst/>
          </a:prstGeom>
        </p:spPr>
      </p:pic>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Using Tableau to make graphs</a:t>
            </a:r>
          </a:p>
        </p:txBody>
      </p:sp>
      <p:sp>
        <p:nvSpPr>
          <p:cNvPr id="2" name="Slide Number Placeholder 1"/>
          <p:cNvSpPr>
            <a:spLocks noGrp="1"/>
          </p:cNvSpPr>
          <p:nvPr>
            <p:ph type="sldNum" idx="12"/>
          </p:nvPr>
        </p:nvSpPr>
        <p:spPr/>
        <p:txBody>
          <a:bodyPr/>
          <a:lstStyle/>
          <a:p>
            <a:fld id="{00000000-1234-1234-1234-123412341234}" type="slidenum">
              <a:rPr lang="en" smtClean="0"/>
              <a:pPr/>
              <a:t>3</a:t>
            </a:fld>
            <a:endParaRPr lang="en" dirty="0"/>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Pie Chart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t>Create a pie chart to show what customer has the highest return rate by drag and drop Segment into Columns and drag and drop Returns (count) into the Rows.  </a:t>
            </a:r>
          </a:p>
          <a:p>
            <a:r>
              <a:rPr lang="en-US" sz="1600" dirty="0"/>
              <a:t>Go to Show Me and click on Pie Chart then drop Segment onto Label and right click on first CNT(Returns) to select Percentage of Total under Quick Table Calculations.</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2"/>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Since simple Tableau plots are generated by simple drag and drop into the worksheet, generate the following using the dimensions, measures and the other functions on the left side of the workspace:</a:t>
            </a:r>
          </a:p>
          <a:p>
            <a:pPr marL="114300" indent="0">
              <a:buFont typeface="Arial"/>
              <a:buNone/>
            </a:pPr>
            <a:endParaRPr lang="en-US" sz="2000" dirty="0"/>
          </a:p>
          <a:p>
            <a:r>
              <a:rPr lang="en-US" sz="2000" dirty="0"/>
              <a:t>Time series</a:t>
            </a:r>
          </a:p>
          <a:p>
            <a:r>
              <a:rPr lang="en-US" sz="2000" dirty="0"/>
              <a:t>Ranking (either ascending or descending order)</a:t>
            </a:r>
          </a:p>
          <a:p>
            <a:r>
              <a:rPr lang="en-US" sz="2000" dirty="0"/>
              <a:t>Pie chart</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Difference </a:t>
            </a:r>
            <a:br>
              <a:rPr lang="en-US" dirty="0"/>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a:lstStyle/>
          <a:p>
            <a:r>
              <a:rPr lang="en-US" dirty="0"/>
              <a:t>Difference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table to show the average ship times are to different customer segments by creating a “</a:t>
            </a:r>
            <a:r>
              <a:rPr lang="en-US" sz="1300" dirty="0" err="1"/>
              <a:t>DateDiff</a:t>
            </a:r>
            <a:r>
              <a:rPr lang="en-US" sz="1300" dirty="0"/>
              <a:t>” field first by going to Create Calculated Field under Analysis.</a:t>
            </a:r>
          </a:p>
          <a:p>
            <a:r>
              <a:rPr lang="en-US" sz="1300" dirty="0"/>
              <a:t>When the Calculated Field Windows open, name the field “</a:t>
            </a:r>
            <a:r>
              <a:rPr lang="en-US" sz="1300" dirty="0" err="1"/>
              <a:t>DateDiff</a:t>
            </a:r>
            <a:r>
              <a:rPr lang="en-US" sz="1300" dirty="0"/>
              <a:t>” and then enter</a:t>
            </a:r>
          </a:p>
          <a:p>
            <a:pPr marL="114300" indent="0">
              <a:buNone/>
            </a:pPr>
            <a:r>
              <a:rPr lang="en-US" sz="1300" dirty="0"/>
              <a:t>       “[Ship Date ] – [Ordered Date].”</a:t>
            </a:r>
          </a:p>
          <a:p>
            <a:r>
              <a:rPr lang="en-US" sz="1300" dirty="0"/>
              <a:t>Populate table by drag and drop Segment into Columns and </a:t>
            </a:r>
            <a:r>
              <a:rPr lang="en-US" sz="1300" dirty="0" err="1"/>
              <a:t>DateDiff</a:t>
            </a:r>
            <a:r>
              <a:rPr lang="en-US" sz="1300" dirty="0"/>
              <a:t> into Rows.</a:t>
            </a:r>
          </a:p>
          <a:p>
            <a:r>
              <a:rPr lang="en-US" sz="1300" dirty="0"/>
              <a:t>Click on the </a:t>
            </a:r>
            <a:r>
              <a:rPr lang="en-US" sz="1300" dirty="0" err="1"/>
              <a:t>DateDiff</a:t>
            </a:r>
            <a:r>
              <a:rPr lang="en-US" sz="1300" dirty="0"/>
              <a:t> drop down arrow and select Average under Measure.</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2"/>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Distribution</a:t>
            </a:r>
            <a:br>
              <a:rPr lang="en-US" dirty="0"/>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5"/>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6"/>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7"/>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8"/>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Line Distribution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line distribution to show quarterly sales trend from 2014 to 2017 by drag and drop Order Date to Columns and Sales to Rows</a:t>
            </a:r>
          </a:p>
          <a:p>
            <a:r>
              <a:rPr lang="en-US" sz="1300" dirty="0"/>
              <a:t>Click on Show Me to select Line graph and change Order Date to Quarterly.</a:t>
            </a:r>
          </a:p>
          <a:p>
            <a:r>
              <a:rPr lang="en-US" sz="1300" dirty="0"/>
              <a:t>Activate trend line by selecting Trendlines under Analysis.</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2"/>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a:lstStyle/>
          <a:p>
            <a:r>
              <a:rPr lang="en-US" dirty="0"/>
              <a:t>Correlation</a:t>
            </a:r>
            <a:br>
              <a:rPr lang="en-US" dirty="0"/>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Scatter Plot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scatter plot comparing Sales to Profit by dragging Profit to Columns and Sales to Rows.  </a:t>
            </a:r>
          </a:p>
          <a:p>
            <a:r>
              <a:rPr lang="en-US" sz="1300" dirty="0"/>
              <a:t>Drag Category to Colors under the Marks Card and then drag Region to Details under the Marks Card.</a:t>
            </a:r>
          </a:p>
          <a:p>
            <a:r>
              <a:rPr lang="en-US" sz="1300" dirty="0"/>
              <a:t>Activate Trend Line under the Analysis tab. </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2"/>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a:lstStyle/>
          <a:p>
            <a:r>
              <a:rPr lang="en-US" dirty="0"/>
              <a:t>Basic Map</a:t>
            </a:r>
            <a:br>
              <a:rPr lang="en-US" dirty="0"/>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2"/>
          <a:stretch>
            <a:fillRect/>
          </a:stretch>
        </p:blipFill>
        <p:spPr>
          <a:xfrm>
            <a:off x="1131024" y="921524"/>
            <a:ext cx="6705286" cy="4148805"/>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Fill Map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t>Create map by drag and drop “City” data field into the largest “Drop data field here” box.</a:t>
            </a:r>
          </a:p>
          <a:p>
            <a:r>
              <a:rPr lang="en-US" sz="1300" dirty="0"/>
              <a:t>Suppose want to create a map to see what sales are like for the cities, drag Sales into Color, then add City to Label under the Marks card.  </a:t>
            </a:r>
          </a:p>
          <a:p>
            <a:r>
              <a:rPr lang="en-US" sz="1300" dirty="0"/>
              <a:t>If want to filter with Year, then drag Order date into Filters card.</a:t>
            </a:r>
            <a:endParaRPr lang="en-US" sz="1600" dirty="0"/>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2"/>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t>Understand the fundamentals of data visualization</a:t>
            </a:r>
          </a:p>
          <a:p>
            <a:r>
              <a:rPr lang="en-US" sz="2400" dirty="0"/>
              <a:t>Connect data sources to Tableau </a:t>
            </a:r>
          </a:p>
          <a:p>
            <a:r>
              <a:rPr lang="en-US" sz="2400" dirty="0"/>
              <a:t>Create different worksheets to visualize insights of the data</a:t>
            </a:r>
          </a:p>
          <a:p>
            <a:r>
              <a:rPr lang="en-US" sz="2400" dirty="0"/>
              <a:t>Create Tableau Dashboard showing meaningful data visualization</a:t>
            </a:r>
          </a:p>
          <a:p>
            <a:r>
              <a:rPr lang="en-US" sz="2400" dirty="0"/>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dirty="0"/>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p>
          <a:p>
            <a:r>
              <a:rPr lang="en-US" sz="2000" dirty="0"/>
              <a:t>Play around with filter, label, color etc.</a:t>
            </a:r>
          </a:p>
          <a:p>
            <a:r>
              <a:rPr lang="en-US" sz="2000" dirty="0"/>
              <a:t>Feel free to activate the trend line to show the trend.</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a:lstStyle/>
          <a:p>
            <a:r>
              <a:rPr lang="en-US" dirty="0"/>
              <a:t>Create Dashboard</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t>Make a dashboard by clicking on          </a:t>
            </a:r>
          </a:p>
          <a:p>
            <a:r>
              <a:rPr lang="en-US" sz="1300" dirty="0"/>
              <a:t>The left panel contains the sheets that were created. Click and drag them onto your workspace. Using the arrows, adjust the sizes, fonts and layouts of the visualization.</a:t>
            </a:r>
          </a:p>
          <a:p>
            <a:r>
              <a:rPr lang="en-US" sz="1300" dirty="0"/>
              <a:t>Under the dashboard menu, select “Add a Title,” to finish off.  </a:t>
            </a:r>
            <a:endParaRPr lang="en-US" sz="1600" dirty="0"/>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2"/>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3"/>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3"/>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4"/>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3"/>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Regular" pitchFamily="2" charset="77"/>
              </a:rPr>
              <a:t>Magic Quadrant for Analytics and Business Intelligence Platforms</a:t>
            </a:r>
            <a:endParaRPr dirty="0">
              <a:latin typeface="Maven Pro Regular"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Regular" pitchFamily="2" charset="77"/>
              </a:rPr>
              <a:t>Source: Gartner (February 2021)</a:t>
            </a:r>
            <a:endParaRPr dirty="0">
              <a:latin typeface="Maven Pro Regular"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dirty="0"/>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3886"/>
            <a:ext cx="8520600" cy="572700"/>
          </a:xfrm>
        </p:spPr>
        <p:txBody>
          <a:bodyPr/>
          <a:lstStyle/>
          <a:p>
            <a:r>
              <a:rPr lang="en-US" sz="2400" b="1" dirty="0"/>
              <a:t>Cycle of Visual Analytics </a:t>
            </a:r>
          </a:p>
        </p:txBody>
      </p:sp>
      <p:pic>
        <p:nvPicPr>
          <p:cNvPr id="5" name="Picture 4"/>
          <p:cNvPicPr>
            <a:picLocks noChangeAspect="1"/>
          </p:cNvPicPr>
          <p:nvPr/>
        </p:nvPicPr>
        <p:blipFill>
          <a:blip r:embed="rId2"/>
          <a:stretch>
            <a:fillRect/>
          </a:stretch>
        </p:blipFill>
        <p:spPr>
          <a:xfrm>
            <a:off x="1361479" y="566051"/>
            <a:ext cx="6336426" cy="4486914"/>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t>Tableau Desktop</a:t>
            </a:r>
          </a:p>
          <a:p>
            <a:r>
              <a:rPr lang="en-US" dirty="0"/>
              <a:t>Tableau Public</a:t>
            </a:r>
          </a:p>
          <a:p>
            <a:r>
              <a:rPr lang="en-US" dirty="0"/>
              <a:t>Tableau Online</a:t>
            </a:r>
          </a:p>
          <a:p>
            <a:r>
              <a:rPr lang="en-US" dirty="0"/>
              <a:t>Tableau Server</a:t>
            </a:r>
          </a:p>
          <a:p>
            <a:r>
              <a:rPr lang="en-US" dirty="0"/>
              <a:t>Tableau Reader</a:t>
            </a:r>
          </a:p>
          <a:p>
            <a:endParaRPr lang="en-US" dirty="0"/>
          </a:p>
          <a:p>
            <a:pPr marL="114300" indent="0">
              <a:buNone/>
            </a:pPr>
            <a:br>
              <a:rPr lang="en-US" dirty="0"/>
            </a:b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7</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Analytics in Tableau </a:t>
            </a:r>
          </a:p>
        </p:txBody>
      </p:sp>
      <p:sp>
        <p:nvSpPr>
          <p:cNvPr id="3" name="Text Placeholder 2"/>
          <p:cNvSpPr>
            <a:spLocks noGrp="1"/>
          </p:cNvSpPr>
          <p:nvPr>
            <p:ph type="body" idx="1"/>
          </p:nvPr>
        </p:nvSpPr>
        <p:spPr/>
        <p:txBody>
          <a:bodyPr/>
          <a:lstStyle/>
          <a:p>
            <a:r>
              <a:rPr lang="en-US" b="1" dirty="0">
                <a:solidFill>
                  <a:schemeClr val="tx1"/>
                </a:solidFill>
              </a:rPr>
              <a:t>Developer Tools:</a:t>
            </a:r>
            <a:r>
              <a:rPr lang="en-US" dirty="0">
                <a:solidFill>
                  <a:schemeClr val="tx1"/>
                </a:solidFill>
              </a:rPr>
              <a:t> The Tableau tools that are used for development such as the creation of dashboards, charts, report generation, visualization fall into this category. The Tableau products, under this category, are the Tableau Desktop and the Tableau Public.</a:t>
            </a:r>
          </a:p>
          <a:p>
            <a:r>
              <a:rPr lang="en-US" b="1" dirty="0">
                <a:solidFill>
                  <a:schemeClr val="tx1"/>
                </a:solidFill>
              </a:rPr>
              <a:t>Sharing Tools</a:t>
            </a:r>
            <a:r>
              <a:rPr lang="en-US" dirty="0">
                <a:solidFill>
                  <a:schemeClr val="tx1"/>
                </a:solidFill>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322262" y="2164299"/>
            <a:ext cx="6470768" cy="1544083"/>
          </a:xfrm>
          <a:prstGeom prst="rect">
            <a:avLst/>
          </a:prstGeom>
        </p:spPr>
      </p:pic>
      <p:sp>
        <p:nvSpPr>
          <p:cNvPr id="3" name="Text Placeholder 2"/>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3527980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5745</TotalTime>
  <Words>2447</Words>
  <Application>Microsoft Macintosh PowerPoint</Application>
  <PresentationFormat>On-screen Show (16:9)</PresentationFormat>
  <Paragraphs>317</Paragraphs>
  <Slides>51</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Nunito</vt:lpstr>
      <vt:lpstr>Tw Cen MT Condensed</vt:lpstr>
      <vt:lpstr>Maven Pro</vt:lpstr>
      <vt:lpstr>Calibri</vt:lpstr>
      <vt:lpstr>Arial</vt:lpstr>
      <vt:lpstr>Wingdings</vt:lpstr>
      <vt:lpstr>Maven Pro Regular</vt:lpstr>
      <vt:lpstr>Simple Light</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Cheng, Cynthia</cp:lastModifiedBy>
  <cp:revision>110</cp:revision>
  <cp:lastPrinted>2019-11-12T18:21:57Z</cp:lastPrinted>
  <dcterms:modified xsi:type="dcterms:W3CDTF">2021-06-15T04:08:06Z</dcterms:modified>
</cp:coreProperties>
</file>